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6DD1556-2CE7-40FA-8A79-DD0E465136C0}" type="datetimeFigureOut">
              <a:rPr lang="en-AU" smtClean="0"/>
              <a:t>10/07/2014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97017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6DD1556-2CE7-40FA-8A79-DD0E465136C0}" type="datetimeFigureOut">
              <a:rPr lang="en-AU" smtClean="0"/>
              <a:t>10/07/2014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394132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6DD1556-2CE7-40FA-8A79-DD0E465136C0}" type="datetimeFigureOut">
              <a:rPr lang="en-AU" smtClean="0"/>
              <a:t>10/07/2014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169019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6DD1556-2CE7-40FA-8A79-DD0E465136C0}" type="datetimeFigureOut">
              <a:rPr lang="en-AU" smtClean="0"/>
              <a:t>10/07/2014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166469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D1556-2CE7-40FA-8A79-DD0E465136C0}" type="datetimeFigureOut">
              <a:rPr lang="en-AU" smtClean="0"/>
              <a:t>10/07/2014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315707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6DD1556-2CE7-40FA-8A79-DD0E465136C0}" type="datetimeFigureOut">
              <a:rPr lang="en-AU" smtClean="0"/>
              <a:t>10/07/2014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183684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6DD1556-2CE7-40FA-8A79-DD0E465136C0}" type="datetimeFigureOut">
              <a:rPr lang="en-AU" smtClean="0"/>
              <a:t>10/07/2014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28606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6DD1556-2CE7-40FA-8A79-DD0E465136C0}" type="datetimeFigureOut">
              <a:rPr lang="en-AU" smtClean="0"/>
              <a:t>10/07/2014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257959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D1556-2CE7-40FA-8A79-DD0E465136C0}" type="datetimeFigureOut">
              <a:rPr lang="en-AU" smtClean="0"/>
              <a:t>10/07/2014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42757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D1556-2CE7-40FA-8A79-DD0E465136C0}" type="datetimeFigureOut">
              <a:rPr lang="en-AU" smtClean="0"/>
              <a:t>10/07/2014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396867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D1556-2CE7-40FA-8A79-DD0E465136C0}" type="datetimeFigureOut">
              <a:rPr lang="en-AU" smtClean="0"/>
              <a:t>10/07/2014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342CD0-D201-4446-8B0F-6E52978CA965}" type="slidenum">
              <a:rPr lang="en-AU" smtClean="0"/>
              <a:t>‹#›</a:t>
            </a:fld>
            <a:endParaRPr lang="en-AU"/>
          </a:p>
        </p:txBody>
      </p:sp>
    </p:spTree>
    <p:extLst>
      <p:ext uri="{BB962C8B-B14F-4D97-AF65-F5344CB8AC3E}">
        <p14:creationId xmlns:p14="http://schemas.microsoft.com/office/powerpoint/2010/main" val="217315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D1556-2CE7-40FA-8A79-DD0E465136C0}" type="datetimeFigureOut">
              <a:rPr lang="en-AU" smtClean="0"/>
              <a:t>10/07/2014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42CD0-D201-4446-8B0F-6E52978CA965}" type="slidenum">
              <a:rPr lang="en-AU" smtClean="0"/>
              <a:t>‹#›</a:t>
            </a:fld>
            <a:endParaRPr lang="en-AU"/>
          </a:p>
        </p:txBody>
      </p:sp>
    </p:spTree>
    <p:extLst>
      <p:ext uri="{BB962C8B-B14F-4D97-AF65-F5344CB8AC3E}">
        <p14:creationId xmlns:p14="http://schemas.microsoft.com/office/powerpoint/2010/main" val="1345257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4719"/>
          </a:xfrm>
        </p:spPr>
        <p:txBody>
          <a:bodyPr>
            <a:normAutofit/>
          </a:bodyPr>
          <a:lstStyle/>
          <a:p>
            <a:r>
              <a:rPr lang="en-AU" sz="6000" dirty="0" smtClean="0"/>
              <a:t>Burke Shire’s</a:t>
            </a:r>
            <a:br>
              <a:rPr lang="en-AU" sz="6000" dirty="0" smtClean="0"/>
            </a:br>
            <a:r>
              <a:rPr lang="en-AU" sz="6000" dirty="0" smtClean="0"/>
              <a:t>Water Wise Future</a:t>
            </a:r>
            <a:endParaRPr lang="en-AU" sz="6000" dirty="0"/>
          </a:p>
        </p:txBody>
      </p:sp>
      <p:sp>
        <p:nvSpPr>
          <p:cNvPr id="3" name="Subtitle 2"/>
          <p:cNvSpPr>
            <a:spLocks noGrp="1"/>
          </p:cNvSpPr>
          <p:nvPr>
            <p:ph type="subTitle" idx="1"/>
          </p:nvPr>
        </p:nvSpPr>
        <p:spPr/>
        <p:txBody>
          <a:bodyPr/>
          <a:lstStyle/>
          <a:p>
            <a:endParaRPr lang="en-AU" dirty="0"/>
          </a:p>
        </p:txBody>
      </p:sp>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79" t="1923" r="2558" b="84612"/>
          <a:stretch/>
        </p:blipFill>
        <p:spPr bwMode="auto">
          <a:xfrm>
            <a:off x="0" y="-27384"/>
            <a:ext cx="9144000" cy="1838178"/>
          </a:xfrm>
          <a:prstGeom prst="rect">
            <a:avLst/>
          </a:prstGeom>
          <a:noFill/>
        </p:spPr>
      </p:pic>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Tree>
    <p:extLst>
      <p:ext uri="{BB962C8B-B14F-4D97-AF65-F5344CB8AC3E}">
        <p14:creationId xmlns:p14="http://schemas.microsoft.com/office/powerpoint/2010/main" val="266913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normAutofit/>
          </a:bodyPr>
          <a:lstStyle/>
          <a:p>
            <a:r>
              <a:rPr lang="en-AU" dirty="0" smtClean="0"/>
              <a:t>Water Wise Tips</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pPr marL="0" indent="0">
              <a:buNone/>
            </a:pPr>
            <a:r>
              <a:rPr lang="en-AU" sz="2000" b="1" dirty="0" smtClean="0">
                <a:latin typeface="+mj-lt"/>
              </a:rPr>
              <a:t>Checking Your Meter</a:t>
            </a:r>
          </a:p>
          <a:p>
            <a:r>
              <a:rPr lang="en-AU" sz="2000" dirty="0" smtClean="0"/>
              <a:t>Your </a:t>
            </a:r>
            <a:r>
              <a:rPr lang="en-AU" sz="2000" dirty="0"/>
              <a:t>meter </a:t>
            </a:r>
            <a:r>
              <a:rPr lang="en-AU" sz="2000" dirty="0" smtClean="0"/>
              <a:t>will </a:t>
            </a:r>
            <a:r>
              <a:rPr lang="en-AU" sz="2000" dirty="0"/>
              <a:t>generally be located outside in the ground towards the front of the </a:t>
            </a:r>
            <a:r>
              <a:rPr lang="en-AU" sz="2000" dirty="0" smtClean="0"/>
              <a:t>your property</a:t>
            </a:r>
            <a:r>
              <a:rPr lang="en-AU" sz="2000" dirty="0"/>
              <a:t>. Most are at or below </a:t>
            </a:r>
            <a:r>
              <a:rPr lang="en-AU" sz="2000"/>
              <a:t>ground </a:t>
            </a:r>
            <a:r>
              <a:rPr lang="en-AU" sz="2000" smtClean="0"/>
              <a:t>level </a:t>
            </a:r>
            <a:r>
              <a:rPr lang="en-AU" sz="2000" dirty="0"/>
              <a:t>and have a metal or plastic lid.</a:t>
            </a:r>
          </a:p>
          <a:p>
            <a:r>
              <a:rPr lang="en-AU" sz="2000" dirty="0" smtClean="0"/>
              <a:t>There </a:t>
            </a:r>
            <a:r>
              <a:rPr lang="en-AU" sz="2000" dirty="0"/>
              <a:t>are several different kinds of water meter available; all have a combination of black and red number and/or dials.  </a:t>
            </a:r>
          </a:p>
          <a:p>
            <a:r>
              <a:rPr lang="en-AU" sz="2000" dirty="0"/>
              <a:t>The black numbers register kilolitres (</a:t>
            </a:r>
            <a:r>
              <a:rPr lang="en-AU" sz="2000" dirty="0" err="1"/>
              <a:t>kL</a:t>
            </a:r>
            <a:r>
              <a:rPr lang="en-AU" sz="2000" dirty="0"/>
              <a:t> = a thousand litres). There are then three red numbers or dials showing litres (if you have a fourth red number of dial, this shows tenths of litres). The numbers are read from left to right and the dials are read in a clockwise direction</a:t>
            </a:r>
            <a:r>
              <a:rPr lang="en-AU" sz="2000" dirty="0" smtClean="0"/>
              <a:t>.</a:t>
            </a:r>
            <a:endParaRPr lang="en-AU" sz="1600" dirty="0"/>
          </a:p>
          <a:p>
            <a:endParaRPr lang="en-AU" sz="1600" dirty="0" smtClean="0">
              <a:solidFill>
                <a:srgbClr val="FF0000"/>
              </a:solidFill>
            </a:endParaRPr>
          </a:p>
        </p:txBody>
      </p:sp>
    </p:spTree>
    <p:extLst>
      <p:ext uri="{BB962C8B-B14F-4D97-AF65-F5344CB8AC3E}">
        <p14:creationId xmlns:p14="http://schemas.microsoft.com/office/powerpoint/2010/main" val="970849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normAutofit/>
          </a:bodyPr>
          <a:lstStyle/>
          <a:p>
            <a:r>
              <a:rPr lang="en-AU" dirty="0" smtClean="0"/>
              <a:t>Water Wise Tips</a:t>
            </a:r>
            <a:endParaRPr lang="en-AU"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477645" y="1196752"/>
            <a:ext cx="6188710" cy="4886960"/>
          </a:xfrm>
          <a:prstGeom prst="rect">
            <a:avLst/>
          </a:prstGeom>
          <a:noFill/>
          <a:ln>
            <a:noFill/>
          </a:ln>
        </p:spPr>
      </p:pic>
      <p:sp>
        <p:nvSpPr>
          <p:cNvPr id="7" name="Content Placeholder 6"/>
          <p:cNvSpPr>
            <a:spLocks noGrp="1"/>
          </p:cNvSpPr>
          <p:nvPr>
            <p:ph idx="1"/>
          </p:nvPr>
        </p:nvSpPr>
        <p:spPr/>
        <p:txBody>
          <a:bodyPr/>
          <a:lstStyle/>
          <a:p>
            <a:endParaRPr lang="en-AU"/>
          </a:p>
        </p:txBody>
      </p:sp>
    </p:spTree>
    <p:extLst>
      <p:ext uri="{BB962C8B-B14F-4D97-AF65-F5344CB8AC3E}">
        <p14:creationId xmlns:p14="http://schemas.microsoft.com/office/powerpoint/2010/main" val="94000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normAutofit/>
          </a:bodyPr>
          <a:lstStyle/>
          <a:p>
            <a:r>
              <a:rPr lang="en-AU" dirty="0" smtClean="0"/>
              <a:t>Water Wise Tips</a:t>
            </a:r>
            <a:endParaRPr lang="en-AU" dirty="0"/>
          </a:p>
        </p:txBody>
      </p:sp>
      <p:sp>
        <p:nvSpPr>
          <p:cNvPr id="3" name="Content Placeholder 2"/>
          <p:cNvSpPr>
            <a:spLocks noGrp="1"/>
          </p:cNvSpPr>
          <p:nvPr>
            <p:ph idx="1"/>
          </p:nvPr>
        </p:nvSpPr>
        <p:spPr>
          <a:xfrm>
            <a:off x="457200" y="1412776"/>
            <a:ext cx="8229600" cy="4525963"/>
          </a:xfrm>
        </p:spPr>
        <p:txBody>
          <a:bodyPr>
            <a:normAutofit lnSpcReduction="10000"/>
          </a:bodyPr>
          <a:lstStyle/>
          <a:p>
            <a:pPr marL="0" indent="0">
              <a:buNone/>
            </a:pPr>
            <a:r>
              <a:rPr lang="en-AU" sz="2000" b="1" dirty="0"/>
              <a:t>Detecting </a:t>
            </a:r>
            <a:r>
              <a:rPr lang="en-AU" sz="2000" b="1" dirty="0" smtClean="0"/>
              <a:t>Hidden Leaks </a:t>
            </a:r>
            <a:r>
              <a:rPr lang="en-AU" sz="2000" b="1" dirty="0"/>
              <a:t>With Your Water Meter</a:t>
            </a:r>
            <a:endParaRPr lang="en-AU" sz="2000" dirty="0"/>
          </a:p>
          <a:p>
            <a:pPr lvl="0"/>
            <a:r>
              <a:rPr lang="en-AU" sz="2000" dirty="0"/>
              <a:t>Turn of all taps tightly and ensure nobody will be using any water on the property for the next hour</a:t>
            </a:r>
          </a:p>
          <a:p>
            <a:pPr lvl="0"/>
            <a:r>
              <a:rPr lang="en-AU" sz="2000" dirty="0"/>
              <a:t>Find your water meter and write down the numbers shown</a:t>
            </a:r>
          </a:p>
          <a:p>
            <a:pPr lvl="0"/>
            <a:r>
              <a:rPr lang="en-AU" sz="2000" dirty="0"/>
              <a:t>After an hour, check the reading. If the numbers have changed, you may have a leak</a:t>
            </a:r>
          </a:p>
          <a:p>
            <a:pPr lvl="0"/>
            <a:r>
              <a:rPr lang="en-AU" sz="2000" dirty="0"/>
              <a:t>If it appears there may be a leak, the first item to check is the toilets. Turn off the water valves under each toilet, then repeat the first three steps</a:t>
            </a:r>
          </a:p>
          <a:p>
            <a:pPr lvl="0"/>
            <a:r>
              <a:rPr lang="en-AU" sz="2000" dirty="0"/>
              <a:t>If the numbers haven’t changed, you may have a leaking toilet. To check this, put a little food dye in the cistern. If, without flushing, the colouring appears in the bowl, the cistern needs to be repaired. (After the test, flush your toilet twice so that the food colouring doesn’t stain)</a:t>
            </a:r>
          </a:p>
          <a:p>
            <a:pPr lvl="0"/>
            <a:r>
              <a:rPr lang="en-AU" sz="2000" dirty="0"/>
              <a:t>If the numbers have increased again, there is a leak elsewhere on your property. For further investigation, contact a licenced plumber.</a:t>
            </a:r>
          </a:p>
          <a:p>
            <a:endParaRPr lang="en-AU" sz="1600" dirty="0" smtClean="0">
              <a:solidFill>
                <a:srgbClr val="FF0000"/>
              </a:solidFill>
            </a:endParaRPr>
          </a:p>
        </p:txBody>
      </p:sp>
    </p:spTree>
    <p:extLst>
      <p:ext uri="{BB962C8B-B14F-4D97-AF65-F5344CB8AC3E}">
        <p14:creationId xmlns:p14="http://schemas.microsoft.com/office/powerpoint/2010/main" val="3599049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normAutofit/>
          </a:bodyPr>
          <a:lstStyle/>
          <a:p>
            <a:r>
              <a:rPr lang="en-AU" dirty="0" smtClean="0"/>
              <a:t>Water Wise Tips</a:t>
            </a:r>
            <a:endParaRPr lang="en-AU" dirty="0"/>
          </a:p>
        </p:txBody>
      </p:sp>
      <p:sp>
        <p:nvSpPr>
          <p:cNvPr id="3" name="Content Placeholder 2"/>
          <p:cNvSpPr>
            <a:spLocks noGrp="1"/>
          </p:cNvSpPr>
          <p:nvPr>
            <p:ph idx="1"/>
          </p:nvPr>
        </p:nvSpPr>
        <p:spPr>
          <a:xfrm>
            <a:off x="457200" y="1412776"/>
            <a:ext cx="8229600" cy="4525963"/>
          </a:xfrm>
        </p:spPr>
        <p:txBody>
          <a:bodyPr>
            <a:normAutofit fontScale="62500" lnSpcReduction="20000"/>
          </a:bodyPr>
          <a:lstStyle/>
          <a:p>
            <a:pPr lvl="0"/>
            <a:r>
              <a:rPr lang="en-AU" dirty="0"/>
              <a:t>Only water the yard early in the morning or in the evenings/at night</a:t>
            </a:r>
          </a:p>
          <a:p>
            <a:pPr lvl="0"/>
            <a:r>
              <a:rPr lang="en-AU" dirty="0"/>
              <a:t>You don’t need to water every day, every few days is ample</a:t>
            </a:r>
          </a:p>
          <a:p>
            <a:pPr lvl="0"/>
            <a:r>
              <a:rPr lang="en-AU" dirty="0"/>
              <a:t>Don’t over-water; use a timer if you can</a:t>
            </a:r>
          </a:p>
          <a:p>
            <a:pPr lvl="0"/>
            <a:r>
              <a:rPr lang="en-AU" dirty="0"/>
              <a:t>Try to avoid watering when it is very windy – a lot of the water will evaporate or blow away</a:t>
            </a:r>
          </a:p>
          <a:p>
            <a:pPr lvl="0"/>
            <a:r>
              <a:rPr lang="en-AU" dirty="0"/>
              <a:t>Switch to a wobble-head or similar water-saving sprinkler</a:t>
            </a:r>
          </a:p>
          <a:p>
            <a:pPr lvl="0"/>
            <a:r>
              <a:rPr lang="en-AU" dirty="0"/>
              <a:t>Mulch your </a:t>
            </a:r>
            <a:r>
              <a:rPr lang="en-AU" dirty="0" smtClean="0"/>
              <a:t>gardens to </a:t>
            </a:r>
            <a:r>
              <a:rPr lang="en-AU" dirty="0"/>
              <a:t>avoid losing too much water through evaporation</a:t>
            </a:r>
          </a:p>
          <a:p>
            <a:pPr lvl="0"/>
            <a:r>
              <a:rPr lang="en-AU" dirty="0"/>
              <a:t>Set your mower’s cutting height to 3cm or higher to avoid cutting your lawn too short, this will reduce the amount of water you need to keep your grass nice and green</a:t>
            </a:r>
          </a:p>
          <a:p>
            <a:pPr lvl="0"/>
            <a:r>
              <a:rPr lang="en-AU" dirty="0"/>
              <a:t>Wash the car using a bucket of water rather than the hose</a:t>
            </a:r>
          </a:p>
          <a:p>
            <a:pPr lvl="1"/>
            <a:r>
              <a:rPr lang="en-AU" dirty="0"/>
              <a:t>If you’re able, wash the car over the lawn rather than on concrete or bitumen</a:t>
            </a:r>
          </a:p>
          <a:p>
            <a:pPr lvl="0"/>
            <a:r>
              <a:rPr lang="en-AU" dirty="0" smtClean="0"/>
              <a:t>Sweep or rake </a:t>
            </a:r>
            <a:r>
              <a:rPr lang="en-AU" dirty="0"/>
              <a:t>outdoor paths to </a:t>
            </a:r>
            <a:r>
              <a:rPr lang="en-AU" dirty="0" smtClean="0"/>
              <a:t>clean them, </a:t>
            </a:r>
            <a:r>
              <a:rPr lang="en-AU" dirty="0"/>
              <a:t>rather than hosing them </a:t>
            </a:r>
            <a:r>
              <a:rPr lang="en-AU" dirty="0" smtClean="0"/>
              <a:t>off</a:t>
            </a:r>
            <a:endParaRPr lang="en-AU" sz="2000" dirty="0"/>
          </a:p>
          <a:p>
            <a:endParaRPr lang="en-AU" sz="1600" dirty="0" smtClean="0">
              <a:solidFill>
                <a:srgbClr val="FF0000"/>
              </a:solidFill>
            </a:endParaRPr>
          </a:p>
        </p:txBody>
      </p:sp>
    </p:spTree>
    <p:extLst>
      <p:ext uri="{BB962C8B-B14F-4D97-AF65-F5344CB8AC3E}">
        <p14:creationId xmlns:p14="http://schemas.microsoft.com/office/powerpoint/2010/main" val="563004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normAutofit/>
          </a:bodyPr>
          <a:lstStyle/>
          <a:p>
            <a:r>
              <a:rPr lang="en-AU" dirty="0" smtClean="0"/>
              <a:t>Water Wise Tips</a:t>
            </a:r>
            <a:endParaRPr lang="en-AU" dirty="0"/>
          </a:p>
        </p:txBody>
      </p:sp>
      <p:sp>
        <p:nvSpPr>
          <p:cNvPr id="3" name="Content Placeholder 2"/>
          <p:cNvSpPr>
            <a:spLocks noGrp="1"/>
          </p:cNvSpPr>
          <p:nvPr>
            <p:ph idx="1"/>
          </p:nvPr>
        </p:nvSpPr>
        <p:spPr>
          <a:xfrm>
            <a:off x="457200" y="1412776"/>
            <a:ext cx="8229600" cy="4525963"/>
          </a:xfrm>
        </p:spPr>
        <p:txBody>
          <a:bodyPr>
            <a:normAutofit fontScale="62500" lnSpcReduction="20000"/>
          </a:bodyPr>
          <a:lstStyle/>
          <a:p>
            <a:pPr lvl="0"/>
            <a:r>
              <a:rPr lang="en-AU" dirty="0"/>
              <a:t>A </a:t>
            </a:r>
            <a:r>
              <a:rPr lang="en-AU" dirty="0" smtClean="0"/>
              <a:t>slowly leaking </a:t>
            </a:r>
            <a:r>
              <a:rPr lang="en-AU" dirty="0"/>
              <a:t>toilet can waste </a:t>
            </a:r>
            <a:r>
              <a:rPr lang="en-AU" dirty="0" smtClean="0"/>
              <a:t>60kL a year</a:t>
            </a:r>
            <a:endParaRPr lang="en-AU" dirty="0"/>
          </a:p>
          <a:p>
            <a:pPr lvl="1"/>
            <a:r>
              <a:rPr lang="en-AU" dirty="0"/>
              <a:t>A hissing sound or ripples in the bowl could be signs of a leak</a:t>
            </a:r>
          </a:p>
          <a:p>
            <a:pPr lvl="0"/>
            <a:r>
              <a:rPr lang="en-AU" dirty="0"/>
              <a:t>A running tap uses about 16 litres every </a:t>
            </a:r>
            <a:r>
              <a:rPr lang="en-AU" dirty="0" smtClean="0"/>
              <a:t>minute (nearly 1kL/hour)</a:t>
            </a:r>
            <a:endParaRPr lang="en-AU" dirty="0"/>
          </a:p>
          <a:p>
            <a:pPr lvl="1"/>
            <a:r>
              <a:rPr lang="en-AU" dirty="0"/>
              <a:t>Turn the tap off when you brush your teeth</a:t>
            </a:r>
          </a:p>
          <a:p>
            <a:pPr lvl="1"/>
            <a:r>
              <a:rPr lang="en-AU" dirty="0"/>
              <a:t>Put a little bit of warm water in the sink to rinse your razor, rather than running the tap when you shave</a:t>
            </a:r>
          </a:p>
          <a:p>
            <a:pPr lvl="1"/>
            <a:r>
              <a:rPr lang="en-AU" dirty="0"/>
              <a:t>Part-fill the sink when rinsing dishes or washing fruit and vegies</a:t>
            </a:r>
          </a:p>
          <a:p>
            <a:pPr lvl="0"/>
            <a:r>
              <a:rPr lang="en-AU" dirty="0"/>
              <a:t>When possible, wait until you have a full load of washing to do, rather than doing multiple small loads – this </a:t>
            </a:r>
            <a:r>
              <a:rPr lang="en-AU" dirty="0" smtClean="0"/>
              <a:t>cuts down </a:t>
            </a:r>
            <a:r>
              <a:rPr lang="en-AU" dirty="0"/>
              <a:t>on detergent use too</a:t>
            </a:r>
          </a:p>
          <a:p>
            <a:pPr lvl="0"/>
            <a:r>
              <a:rPr lang="en-AU" dirty="0"/>
              <a:t>If you notice a leaky tap, fix it as soon as you can; a slowly leaking tap can waste over 9,000 </a:t>
            </a:r>
            <a:r>
              <a:rPr lang="en-AU" dirty="0" smtClean="0"/>
              <a:t>litres (9kL) </a:t>
            </a:r>
            <a:r>
              <a:rPr lang="en-AU" dirty="0"/>
              <a:t>in a year, and the solution is often as simple as replacing a 10-cent washer</a:t>
            </a:r>
          </a:p>
          <a:p>
            <a:pPr lvl="0"/>
            <a:r>
              <a:rPr lang="en-AU" dirty="0"/>
              <a:t>When you buy new taps, shower heads and washing machines, consider purchasing water-saving options; spending an extra few dollars here can save you hundreds over time. Look for the Watermark logo on tap-ware and compare water efficiency star ratings on appliances</a:t>
            </a:r>
          </a:p>
          <a:p>
            <a:endParaRPr lang="en-AU" sz="1600" dirty="0" smtClean="0">
              <a:solidFill>
                <a:srgbClr val="FF0000"/>
              </a:solidFill>
            </a:endParaRPr>
          </a:p>
        </p:txBody>
      </p:sp>
    </p:spTree>
    <p:extLst>
      <p:ext uri="{BB962C8B-B14F-4D97-AF65-F5344CB8AC3E}">
        <p14:creationId xmlns:p14="http://schemas.microsoft.com/office/powerpoint/2010/main" val="3948836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r>
              <a:rPr lang="en-AU" dirty="0" smtClean="0"/>
              <a:t>Background</a:t>
            </a:r>
            <a:endParaRPr lang="en-AU" dirty="0"/>
          </a:p>
        </p:txBody>
      </p:sp>
      <p:sp>
        <p:nvSpPr>
          <p:cNvPr id="3" name="Content Placeholder 2"/>
          <p:cNvSpPr>
            <a:spLocks noGrp="1"/>
          </p:cNvSpPr>
          <p:nvPr>
            <p:ph idx="1"/>
          </p:nvPr>
        </p:nvSpPr>
        <p:spPr>
          <a:xfrm>
            <a:off x="457200" y="1412776"/>
            <a:ext cx="8229600" cy="4525963"/>
          </a:xfrm>
        </p:spPr>
        <p:txBody>
          <a:bodyPr/>
          <a:lstStyle/>
          <a:p>
            <a:r>
              <a:rPr lang="en-AU" dirty="0" smtClean="0"/>
              <a:t>Following professional and community consultation, Council resolved to change Burke Shire’s water rating system at the Ordinary Meeting on June 19</a:t>
            </a:r>
            <a:r>
              <a:rPr lang="en-AU" baseline="30000" dirty="0" smtClean="0"/>
              <a:t>th</a:t>
            </a:r>
            <a:r>
              <a:rPr lang="en-AU" dirty="0" smtClean="0"/>
              <a:t> 2014</a:t>
            </a:r>
          </a:p>
          <a:p>
            <a:r>
              <a:rPr lang="en-AU" dirty="0" smtClean="0"/>
              <a:t>This was done because of a combination of legal, environmental and financial factors</a:t>
            </a:r>
            <a:endParaRPr lang="en-AU" dirty="0"/>
          </a:p>
        </p:txBody>
      </p:sp>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spTree>
    <p:extLst>
      <p:ext uri="{BB962C8B-B14F-4D97-AF65-F5344CB8AC3E}">
        <p14:creationId xmlns:p14="http://schemas.microsoft.com/office/powerpoint/2010/main" val="1046114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lstStyle/>
          <a:p>
            <a:r>
              <a:rPr lang="en-AU" dirty="0" smtClean="0"/>
              <a:t>Background</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pPr marL="0" indent="0">
              <a:buNone/>
            </a:pPr>
            <a:r>
              <a:rPr lang="en-AU" sz="2200" b="1" dirty="0" smtClean="0">
                <a:latin typeface="+mj-lt"/>
              </a:rPr>
              <a:t>Legal Factors: </a:t>
            </a:r>
            <a:r>
              <a:rPr lang="en-AU" sz="2000" b="1" dirty="0" smtClean="0">
                <a:latin typeface="+mj-lt"/>
              </a:rPr>
              <a:t>Local Government Regulation (2012)</a:t>
            </a:r>
          </a:p>
          <a:p>
            <a:pPr marL="0" indent="0">
              <a:buNone/>
            </a:pPr>
            <a:r>
              <a:rPr lang="en-AU" sz="2000" dirty="0" smtClean="0">
                <a:latin typeface="+mj-lt"/>
              </a:rPr>
              <a:t>Section 101 (2) requires Council to charge:</a:t>
            </a:r>
          </a:p>
          <a:p>
            <a:pPr marL="263525" lvl="1" indent="0">
              <a:buNone/>
            </a:pPr>
            <a:r>
              <a:rPr lang="en-AU" sz="2000" i="1" dirty="0" smtClean="0">
                <a:latin typeface="+mj-lt"/>
              </a:rPr>
              <a:t>(b) - if </a:t>
            </a:r>
            <a:r>
              <a:rPr lang="en-AU" sz="2000" i="1" dirty="0">
                <a:latin typeface="+mj-lt"/>
              </a:rPr>
              <a:t>the water used is measured by a water </a:t>
            </a:r>
            <a:r>
              <a:rPr lang="en-AU" sz="2000" i="1" dirty="0" smtClean="0">
                <a:latin typeface="+mj-lt"/>
              </a:rPr>
              <a:t>meter</a:t>
            </a:r>
            <a:endParaRPr lang="en-AU" sz="2000" i="1" dirty="0">
              <a:latin typeface="+mj-lt"/>
            </a:endParaRPr>
          </a:p>
          <a:p>
            <a:pPr marL="720725" lvl="2" indent="-185738"/>
            <a:r>
              <a:rPr lang="en-AU" sz="2000" i="1" dirty="0" smtClean="0">
                <a:latin typeface="+mj-lt"/>
              </a:rPr>
              <a:t> an </a:t>
            </a:r>
            <a:r>
              <a:rPr lang="en-AU" sz="2000" i="1" dirty="0">
                <a:latin typeface="+mj-lt"/>
              </a:rPr>
              <a:t>amount for each unit, or part of a unit, of water that is used; or</a:t>
            </a:r>
          </a:p>
          <a:p>
            <a:pPr marL="720725" lvl="2" indent="-185738"/>
            <a:r>
              <a:rPr lang="en-AU" sz="2000" i="1" dirty="0" smtClean="0">
                <a:latin typeface="+mj-lt"/>
              </a:rPr>
              <a:t> a </a:t>
            </a:r>
            <a:r>
              <a:rPr lang="en-AU" sz="2000" i="1" dirty="0">
                <a:latin typeface="+mj-lt"/>
              </a:rPr>
              <a:t>fixed amount plus an amount for each unit, or part of a unit, of water that is used over a stated </a:t>
            </a:r>
            <a:r>
              <a:rPr lang="en-AU" sz="2000" i="1" dirty="0" smtClean="0">
                <a:latin typeface="+mj-lt"/>
              </a:rPr>
              <a:t>quantity</a:t>
            </a:r>
            <a:endParaRPr lang="en-AU" sz="2000" i="1" dirty="0">
              <a:latin typeface="+mj-lt"/>
            </a:endParaRPr>
          </a:p>
          <a:p>
            <a:pPr marL="0" lvl="2" indent="0">
              <a:buNone/>
            </a:pPr>
            <a:r>
              <a:rPr lang="en-AU" sz="2000" dirty="0" smtClean="0">
                <a:latin typeface="+mj-lt"/>
              </a:rPr>
              <a:t>Additionally, Section 41 dictates that Council:</a:t>
            </a:r>
          </a:p>
          <a:p>
            <a:pPr marL="263525" lvl="2" indent="0">
              <a:buNone/>
            </a:pPr>
            <a:r>
              <a:rPr lang="en-AU" sz="2000" i="1" dirty="0" smtClean="0">
                <a:latin typeface="+mj-lt"/>
              </a:rPr>
              <a:t>(d) </a:t>
            </a:r>
            <a:r>
              <a:rPr lang="en-AU" sz="2000" i="1" dirty="0"/>
              <a:t>apply full cost recovery for water and sewerage services</a:t>
            </a:r>
            <a:endParaRPr lang="en-AU" sz="2000" i="1" dirty="0">
              <a:latin typeface="+mj-lt"/>
            </a:endParaRPr>
          </a:p>
          <a:p>
            <a:pPr marL="0" indent="0">
              <a:buNone/>
            </a:pPr>
            <a:endParaRPr lang="en-AU" sz="1800" dirty="0" smtClean="0">
              <a:latin typeface="+mj-lt"/>
            </a:endParaRPr>
          </a:p>
          <a:p>
            <a:pPr marL="0" indent="0">
              <a:buNone/>
            </a:pPr>
            <a:r>
              <a:rPr lang="en-AU" sz="2200" dirty="0" smtClean="0">
                <a:latin typeface="+mj-lt"/>
              </a:rPr>
              <a:t>The old rating system failed to meet either of these legal requirements</a:t>
            </a:r>
            <a:endParaRPr lang="en-AU" sz="2200" dirty="0">
              <a:latin typeface="+mj-lt"/>
            </a:endParaRPr>
          </a:p>
        </p:txBody>
      </p:sp>
    </p:spTree>
    <p:extLst>
      <p:ext uri="{BB962C8B-B14F-4D97-AF65-F5344CB8AC3E}">
        <p14:creationId xmlns:p14="http://schemas.microsoft.com/office/powerpoint/2010/main" val="2979164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lstStyle/>
          <a:p>
            <a:r>
              <a:rPr lang="en-AU" dirty="0" smtClean="0"/>
              <a:t>Background</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pPr marL="0" indent="0">
              <a:buNone/>
            </a:pPr>
            <a:r>
              <a:rPr lang="en-AU" sz="2000" b="1" dirty="0" smtClean="0">
                <a:latin typeface="+mj-lt"/>
              </a:rPr>
              <a:t>Environmental Factors:</a:t>
            </a:r>
          </a:p>
          <a:p>
            <a:r>
              <a:rPr lang="en-AU" sz="2000" dirty="0" smtClean="0">
                <a:latin typeface="+mj-lt"/>
              </a:rPr>
              <a:t>Because water use has only been loosely monitored up to this point, and no incentive has been provided to conserve water, find hidden leaks or examine and replace faulty meters, large volumes have been wasted</a:t>
            </a:r>
          </a:p>
          <a:p>
            <a:r>
              <a:rPr lang="en-AU" sz="2000" dirty="0" smtClean="0">
                <a:latin typeface="+mj-lt"/>
              </a:rPr>
              <a:t>Even though Burke Shire is quite lucky to be in a catchment area that provides continual access to fresh water, as we grow as a Shire, the effects of this wastage would be magnified</a:t>
            </a:r>
          </a:p>
          <a:p>
            <a:r>
              <a:rPr lang="en-AU" sz="2000" dirty="0" smtClean="0">
                <a:latin typeface="+mj-lt"/>
              </a:rPr>
              <a:t>It takes energy and chemicals to treat our water, so these inputs too are wasted along with the water itself</a:t>
            </a:r>
            <a:endParaRPr lang="en-AU" sz="2200" dirty="0">
              <a:latin typeface="+mj-lt"/>
            </a:endParaRPr>
          </a:p>
        </p:txBody>
      </p:sp>
    </p:spTree>
    <p:extLst>
      <p:ext uri="{BB962C8B-B14F-4D97-AF65-F5344CB8AC3E}">
        <p14:creationId xmlns:p14="http://schemas.microsoft.com/office/powerpoint/2010/main" val="298351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lstStyle/>
          <a:p>
            <a:r>
              <a:rPr lang="en-AU" dirty="0" smtClean="0"/>
              <a:t>Background</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pPr marL="0" indent="0">
              <a:buNone/>
            </a:pPr>
            <a:r>
              <a:rPr lang="en-AU" sz="2000" b="1" dirty="0" smtClean="0">
                <a:latin typeface="+mj-lt"/>
              </a:rPr>
              <a:t>Financial Factors:</a:t>
            </a:r>
          </a:p>
          <a:p>
            <a:r>
              <a:rPr lang="en-AU" sz="2000" dirty="0" smtClean="0">
                <a:latin typeface="+mj-lt"/>
              </a:rPr>
              <a:t>As previous mentioned, Council has a legislative obligation to recover costs for water treatment</a:t>
            </a:r>
          </a:p>
          <a:p>
            <a:r>
              <a:rPr lang="en-AU" sz="2000" dirty="0" smtClean="0">
                <a:latin typeface="+mj-lt"/>
              </a:rPr>
              <a:t>Because of the small population and relatively high costs related to water treatment, full cost recovery is unlikely, but efforts need to be made to reduce losses – as Council would rather spend ratepayers money on enhancing the </a:t>
            </a:r>
            <a:r>
              <a:rPr lang="en-AU" sz="2000" dirty="0" smtClean="0">
                <a:latin typeface="+mj-lt"/>
              </a:rPr>
              <a:t>Shire than </a:t>
            </a:r>
            <a:r>
              <a:rPr lang="en-AU" sz="2000" dirty="0" smtClean="0">
                <a:latin typeface="+mj-lt"/>
              </a:rPr>
              <a:t>wasted water</a:t>
            </a:r>
          </a:p>
          <a:p>
            <a:r>
              <a:rPr lang="en-AU" sz="2000" dirty="0" smtClean="0">
                <a:latin typeface="+mj-lt"/>
              </a:rPr>
              <a:t>In addition to the new rating system, Council is undergoing several other changes to reduce the costs of water treatment and reduce their own water usage</a:t>
            </a:r>
          </a:p>
        </p:txBody>
      </p:sp>
    </p:spTree>
    <p:extLst>
      <p:ext uri="{BB962C8B-B14F-4D97-AF65-F5344CB8AC3E}">
        <p14:creationId xmlns:p14="http://schemas.microsoft.com/office/powerpoint/2010/main" val="819636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lstStyle/>
          <a:p>
            <a:r>
              <a:rPr lang="en-AU" dirty="0" smtClean="0"/>
              <a:t>How Rates Are Charged</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pPr marL="0" indent="0">
              <a:buNone/>
            </a:pPr>
            <a:r>
              <a:rPr lang="en-AU" sz="2000" dirty="0"/>
              <a:t>The new system </a:t>
            </a:r>
            <a:r>
              <a:rPr lang="en-AU" sz="2000" dirty="0" smtClean="0"/>
              <a:t>works as </a:t>
            </a:r>
            <a:r>
              <a:rPr lang="en-AU" sz="2000" dirty="0"/>
              <a:t>follows</a:t>
            </a:r>
            <a:r>
              <a:rPr lang="en-AU" sz="2000" dirty="0" smtClean="0"/>
              <a:t>:</a:t>
            </a:r>
          </a:p>
          <a:p>
            <a:pPr marL="0" indent="0">
              <a:buNone/>
            </a:pPr>
            <a:endParaRPr lang="en-AU" sz="2000" dirty="0" smtClean="0">
              <a:latin typeface="+mj-lt"/>
            </a:endParaRPr>
          </a:p>
          <a:p>
            <a:pPr marL="0" indent="0">
              <a:buNone/>
            </a:pPr>
            <a:endParaRPr lang="en-AU" sz="2000" dirty="0">
              <a:latin typeface="+mj-lt"/>
            </a:endParaRPr>
          </a:p>
          <a:p>
            <a:pPr marL="0" indent="0">
              <a:buNone/>
            </a:pPr>
            <a:endParaRPr lang="en-AU" sz="2000" dirty="0" smtClean="0">
              <a:latin typeface="+mj-lt"/>
            </a:endParaRPr>
          </a:p>
          <a:p>
            <a:pPr marL="0" indent="0">
              <a:buNone/>
            </a:pPr>
            <a:endParaRPr lang="en-AU" sz="2000" dirty="0">
              <a:latin typeface="+mj-lt"/>
            </a:endParaRPr>
          </a:p>
          <a:p>
            <a:pPr marL="0" indent="0">
              <a:buNone/>
            </a:pPr>
            <a:endParaRPr lang="en-AU" sz="2000" dirty="0" smtClean="0">
              <a:latin typeface="+mj-lt"/>
            </a:endParaRPr>
          </a:p>
          <a:p>
            <a:pPr marL="0" indent="0">
              <a:buNone/>
            </a:pPr>
            <a:endParaRPr lang="en-AU" sz="2000" dirty="0">
              <a:latin typeface="+mj-lt"/>
            </a:endParaRPr>
          </a:p>
          <a:p>
            <a:pPr marL="0" indent="0">
              <a:buNone/>
            </a:pPr>
            <a:r>
              <a:rPr lang="en-AU" sz="2000" dirty="0" smtClean="0"/>
              <a:t>The access </a:t>
            </a:r>
            <a:r>
              <a:rPr lang="en-AU" sz="2000" dirty="0"/>
              <a:t>charge </a:t>
            </a:r>
            <a:r>
              <a:rPr lang="en-AU" sz="2000" dirty="0" smtClean="0"/>
              <a:t>entitles you to 900kL </a:t>
            </a:r>
            <a:r>
              <a:rPr lang="en-AU" sz="2000" dirty="0"/>
              <a:t>of water at no </a:t>
            </a:r>
            <a:r>
              <a:rPr lang="en-AU" sz="2000" dirty="0" smtClean="0"/>
              <a:t>extra charge</a:t>
            </a:r>
            <a:r>
              <a:rPr lang="en-AU" sz="2000" dirty="0"/>
              <a:t>. For every kilolitre over 900 and up to 2000 you will pay $0.41/</a:t>
            </a:r>
            <a:r>
              <a:rPr lang="en-AU" sz="2000" dirty="0" err="1"/>
              <a:t>kL</a:t>
            </a:r>
            <a:r>
              <a:rPr lang="en-AU" sz="2000" dirty="0"/>
              <a:t>, and for every kilolitre over 2000 you will pay $0.71/</a:t>
            </a:r>
            <a:r>
              <a:rPr lang="en-AU" sz="2000" dirty="0" err="1"/>
              <a:t>kL</a:t>
            </a:r>
            <a:r>
              <a:rPr lang="en-AU" sz="2000" dirty="0"/>
              <a:t>.</a:t>
            </a:r>
            <a:endParaRPr lang="en-AU" sz="2000" dirty="0" smtClean="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449135894"/>
              </p:ext>
            </p:extLst>
          </p:nvPr>
        </p:nvGraphicFramePr>
        <p:xfrm>
          <a:off x="611560" y="2204864"/>
          <a:ext cx="7887207" cy="1369673"/>
        </p:xfrm>
        <a:graphic>
          <a:graphicData uri="http://schemas.openxmlformats.org/drawingml/2006/table">
            <a:tbl>
              <a:tblPr firstRow="1" firstCol="1" bandRow="1"/>
              <a:tblGrid>
                <a:gridCol w="1007594"/>
                <a:gridCol w="2580718"/>
                <a:gridCol w="1418575"/>
                <a:gridCol w="432566"/>
                <a:gridCol w="1224309"/>
                <a:gridCol w="1223445"/>
              </a:tblGrid>
              <a:tr h="285960">
                <a:tc>
                  <a:txBody>
                    <a:bodyPr/>
                    <a:lstStyle/>
                    <a:p>
                      <a:pPr algn="ctr">
                        <a:lnSpc>
                          <a:spcPct val="115000"/>
                        </a:lnSpc>
                        <a:spcAft>
                          <a:spcPts val="0"/>
                        </a:spcAft>
                      </a:pPr>
                      <a:r>
                        <a:rPr lang="en-AU" sz="1600" b="1">
                          <a:solidFill>
                            <a:srgbClr val="000000"/>
                          </a:solidFill>
                          <a:effectLst/>
                          <a:latin typeface="Calibri"/>
                          <a:ea typeface="Times New Roman"/>
                          <a:cs typeface="Times New Roman"/>
                        </a:rPr>
                        <a:t>Category</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600" b="1">
                          <a:solidFill>
                            <a:srgbClr val="000000"/>
                          </a:solidFill>
                          <a:effectLst/>
                          <a:latin typeface="Calibri"/>
                          <a:ea typeface="Times New Roman"/>
                          <a:cs typeface="Times New Roman"/>
                        </a:rPr>
                        <a:t>Description</a:t>
                      </a:r>
                      <a:endParaRPr lang="en-AU" sz="1500">
                        <a:effectLst/>
                        <a:latin typeface="Calibri"/>
                        <a:ea typeface="Calibri"/>
                        <a:cs typeface="Times New Roman"/>
                      </a:endParaRPr>
                    </a:p>
                  </a:txBody>
                  <a:tcPr marL="93248" marR="93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600" b="1">
                          <a:solidFill>
                            <a:srgbClr val="000000"/>
                          </a:solidFill>
                          <a:effectLst/>
                          <a:latin typeface="Calibri"/>
                          <a:ea typeface="Times New Roman"/>
                          <a:cs typeface="Times New Roman"/>
                        </a:rPr>
                        <a:t>Access Charge</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pPr>
                      <a:r>
                        <a:rPr lang="en-AU" sz="1600" b="1">
                          <a:solidFill>
                            <a:srgbClr val="000000"/>
                          </a:solidFill>
                          <a:effectLst/>
                          <a:latin typeface="Calibri"/>
                          <a:ea typeface="Times New Roman"/>
                          <a:cs typeface="Times New Roman"/>
                        </a:rPr>
                        <a:t> </a:t>
                      </a:r>
                      <a:endParaRPr lang="en-AU" sz="1500">
                        <a:effectLst/>
                        <a:latin typeface="Calibri"/>
                        <a:ea typeface="Calibri"/>
                        <a:cs typeface="Times New Roman"/>
                      </a:endParaRPr>
                    </a:p>
                  </a:txBody>
                  <a:tcPr marL="93248" marR="93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n-AU" sz="1600" b="1">
                          <a:solidFill>
                            <a:srgbClr val="000000"/>
                          </a:solidFill>
                          <a:effectLst/>
                          <a:latin typeface="Calibri"/>
                          <a:ea typeface="Times New Roman"/>
                          <a:cs typeface="Times New Roman"/>
                        </a:rPr>
                        <a:t>ALL CATEGORIES</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r>
              <a:tr h="285960">
                <a:tc>
                  <a:txBody>
                    <a:bodyPr/>
                    <a:lstStyle/>
                    <a:p>
                      <a:pPr algn="ctr">
                        <a:lnSpc>
                          <a:spcPct val="115000"/>
                        </a:lnSpc>
                        <a:spcAft>
                          <a:spcPts val="0"/>
                        </a:spcAft>
                      </a:pPr>
                      <a:r>
                        <a:rPr lang="en-AU" sz="1500">
                          <a:solidFill>
                            <a:srgbClr val="000000"/>
                          </a:solidFill>
                          <a:effectLst/>
                          <a:latin typeface="Calibri"/>
                          <a:ea typeface="Times New Roman"/>
                          <a:cs typeface="Times New Roman"/>
                        </a:rPr>
                        <a:t>A1</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Residential</a:t>
                      </a:r>
                      <a:endParaRPr lang="en-AU" sz="1500">
                        <a:effectLst/>
                        <a:latin typeface="Calibri"/>
                        <a:ea typeface="Calibri"/>
                        <a:cs typeface="Times New Roman"/>
                      </a:endParaRPr>
                    </a:p>
                  </a:txBody>
                  <a:tcPr marL="93248" marR="93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$850</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n-AU"/>
                    </a:p>
                  </a:txBody>
                  <a:tcPr/>
                </a:tc>
                <a:tc>
                  <a:txBody>
                    <a:bodyPr/>
                    <a:lstStyle/>
                    <a:p>
                      <a:pPr algn="ctr">
                        <a:lnSpc>
                          <a:spcPct val="115000"/>
                        </a:lnSpc>
                        <a:spcAft>
                          <a:spcPts val="0"/>
                        </a:spcAft>
                      </a:pPr>
                      <a:r>
                        <a:rPr lang="en-AU" sz="1600" b="1">
                          <a:solidFill>
                            <a:srgbClr val="000000"/>
                          </a:solidFill>
                          <a:effectLst/>
                          <a:latin typeface="Calibri"/>
                          <a:ea typeface="Times New Roman"/>
                          <a:cs typeface="Times New Roman"/>
                        </a:rPr>
                        <a:t>Usage (kL)</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600" b="1">
                          <a:solidFill>
                            <a:srgbClr val="000000"/>
                          </a:solidFill>
                          <a:effectLst/>
                          <a:latin typeface="Calibri"/>
                          <a:ea typeface="Times New Roman"/>
                          <a:cs typeface="Times New Roman"/>
                        </a:rPr>
                        <a:t>Cost/kL</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30">
                <a:tc>
                  <a:txBody>
                    <a:bodyPr/>
                    <a:lstStyle/>
                    <a:p>
                      <a:pPr algn="ctr">
                        <a:lnSpc>
                          <a:spcPct val="115000"/>
                        </a:lnSpc>
                        <a:spcAft>
                          <a:spcPts val="0"/>
                        </a:spcAft>
                      </a:pPr>
                      <a:r>
                        <a:rPr lang="en-AU" sz="1500">
                          <a:solidFill>
                            <a:srgbClr val="000000"/>
                          </a:solidFill>
                          <a:effectLst/>
                          <a:latin typeface="Calibri"/>
                          <a:ea typeface="Times New Roman"/>
                          <a:cs typeface="Times New Roman"/>
                        </a:rPr>
                        <a:t>A2</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Paddocks</a:t>
                      </a:r>
                      <a:endParaRPr lang="en-AU" sz="1500">
                        <a:effectLst/>
                        <a:latin typeface="Calibri"/>
                        <a:ea typeface="Calibri"/>
                        <a:cs typeface="Times New Roman"/>
                      </a:endParaRPr>
                    </a:p>
                  </a:txBody>
                  <a:tcPr marL="93248" marR="93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$1,250</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AU"/>
                    </a:p>
                  </a:txBody>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&lt;900</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0</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30">
                <a:tc>
                  <a:txBody>
                    <a:bodyPr/>
                    <a:lstStyle/>
                    <a:p>
                      <a:pPr algn="ctr">
                        <a:lnSpc>
                          <a:spcPct val="115000"/>
                        </a:lnSpc>
                        <a:spcAft>
                          <a:spcPts val="0"/>
                        </a:spcAft>
                      </a:pPr>
                      <a:r>
                        <a:rPr lang="en-AU" sz="1500">
                          <a:solidFill>
                            <a:srgbClr val="000000"/>
                          </a:solidFill>
                          <a:effectLst/>
                          <a:latin typeface="Calibri"/>
                          <a:ea typeface="Times New Roman"/>
                          <a:cs typeface="Times New Roman"/>
                        </a:rPr>
                        <a:t>A3</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Commercial, Parks, Reserves</a:t>
                      </a:r>
                      <a:endParaRPr lang="en-AU" sz="1500">
                        <a:effectLst/>
                        <a:latin typeface="Calibri"/>
                        <a:ea typeface="Calibri"/>
                        <a:cs typeface="Times New Roman"/>
                      </a:endParaRPr>
                    </a:p>
                  </a:txBody>
                  <a:tcPr marL="93248" marR="93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$3,250</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AU"/>
                    </a:p>
                  </a:txBody>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900-2000</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$0.41</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973">
                <a:tc>
                  <a:txBody>
                    <a:bodyPr/>
                    <a:lstStyle/>
                    <a:p>
                      <a:pPr algn="ctr">
                        <a:lnSpc>
                          <a:spcPct val="115000"/>
                        </a:lnSpc>
                        <a:spcAft>
                          <a:spcPts val="0"/>
                        </a:spcAft>
                      </a:pPr>
                      <a:r>
                        <a:rPr lang="en-AU" sz="1500">
                          <a:solidFill>
                            <a:srgbClr val="000000"/>
                          </a:solidFill>
                          <a:effectLst/>
                          <a:latin typeface="Calibri"/>
                          <a:ea typeface="Times New Roman"/>
                          <a:cs typeface="Times New Roman"/>
                        </a:rPr>
                        <a:t>A4</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QLD Gov’t (Clinic, School)</a:t>
                      </a:r>
                      <a:endParaRPr lang="en-AU" sz="1500">
                        <a:effectLst/>
                        <a:latin typeface="Calibri"/>
                        <a:ea typeface="Calibri"/>
                        <a:cs typeface="Times New Roman"/>
                      </a:endParaRPr>
                    </a:p>
                  </a:txBody>
                  <a:tcPr marL="93248" marR="93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$6,250</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vMerge="1">
                  <a:txBody>
                    <a:bodyPr/>
                    <a:lstStyle/>
                    <a:p>
                      <a:endParaRPr lang="en-AU"/>
                    </a:p>
                  </a:txBody>
                  <a:tcPr/>
                </a:tc>
                <a:tc>
                  <a:txBody>
                    <a:bodyPr/>
                    <a:lstStyle/>
                    <a:p>
                      <a:pPr algn="ctr">
                        <a:lnSpc>
                          <a:spcPct val="115000"/>
                        </a:lnSpc>
                        <a:spcAft>
                          <a:spcPts val="0"/>
                        </a:spcAft>
                      </a:pPr>
                      <a:r>
                        <a:rPr lang="en-AU" sz="1500">
                          <a:solidFill>
                            <a:srgbClr val="000000"/>
                          </a:solidFill>
                          <a:effectLst/>
                          <a:latin typeface="Calibri"/>
                          <a:ea typeface="Times New Roman"/>
                          <a:cs typeface="Times New Roman"/>
                        </a:rPr>
                        <a:t>&gt;2000</a:t>
                      </a:r>
                      <a:endParaRPr lang="en-AU" sz="150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500" dirty="0">
                          <a:solidFill>
                            <a:srgbClr val="000000"/>
                          </a:solidFill>
                          <a:effectLst/>
                          <a:latin typeface="Calibri"/>
                          <a:ea typeface="Times New Roman"/>
                          <a:cs typeface="Times New Roman"/>
                        </a:rPr>
                        <a:t>$0.71</a:t>
                      </a:r>
                      <a:endParaRPr lang="en-AU" sz="1500" dirty="0">
                        <a:effectLst/>
                        <a:latin typeface="Calibri"/>
                        <a:ea typeface="Calibri"/>
                        <a:cs typeface="Times New Roman"/>
                      </a:endParaRPr>
                    </a:p>
                  </a:txBody>
                  <a:tcPr marL="93248" marR="93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3547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normAutofit fontScale="90000"/>
          </a:bodyPr>
          <a:lstStyle/>
          <a:p>
            <a:r>
              <a:rPr lang="en-AU" dirty="0" smtClean="0"/>
              <a:t>Quick Facts About The New Scheme</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r>
              <a:rPr lang="en-AU" sz="2000" dirty="0" smtClean="0">
                <a:latin typeface="+mj-lt"/>
              </a:rPr>
              <a:t>In QLD, the average water consumption in 2011-12 was 739kL (ABS)</a:t>
            </a:r>
          </a:p>
          <a:p>
            <a:pPr lvl="1"/>
            <a:r>
              <a:rPr lang="en-AU" sz="1800" dirty="0" smtClean="0"/>
              <a:t>Any residential property in Burke Shire using less than 1095kL/year will pay </a:t>
            </a:r>
            <a:r>
              <a:rPr lang="en-AU" sz="1800" b="1" dirty="0" smtClean="0"/>
              <a:t>less </a:t>
            </a:r>
            <a:r>
              <a:rPr lang="en-AU" sz="1800" dirty="0" smtClean="0"/>
              <a:t>than they did under the old scheme</a:t>
            </a:r>
            <a:endParaRPr lang="en-AU" sz="1800" b="1" dirty="0"/>
          </a:p>
          <a:p>
            <a:pPr lvl="1"/>
            <a:r>
              <a:rPr lang="en-AU" sz="1900" dirty="0" smtClean="0"/>
              <a:t>Based on past usage, that is </a:t>
            </a:r>
            <a:r>
              <a:rPr lang="en-AU" sz="1900" dirty="0"/>
              <a:t>about two-thirds of property </a:t>
            </a:r>
            <a:r>
              <a:rPr lang="en-AU" sz="1900" dirty="0" smtClean="0"/>
              <a:t>owners</a:t>
            </a:r>
          </a:p>
          <a:p>
            <a:pPr lvl="1"/>
            <a:r>
              <a:rPr lang="en-AU" sz="1900" dirty="0" smtClean="0">
                <a:latin typeface="+mj-lt"/>
              </a:rPr>
              <a:t>The allowance was made generous because Council does not want to discourage residents from looking after their gardens</a:t>
            </a:r>
          </a:p>
          <a:p>
            <a:r>
              <a:rPr lang="en-AU" sz="2000" dirty="0" smtClean="0">
                <a:latin typeface="+mj-lt"/>
              </a:rPr>
              <a:t>In QLD, the average household water charge in 2011-12 was $2.95/kl (ABS)</a:t>
            </a:r>
          </a:p>
          <a:p>
            <a:pPr lvl="1"/>
            <a:r>
              <a:rPr lang="en-AU" sz="1800" dirty="0" smtClean="0">
                <a:latin typeface="+mj-lt"/>
              </a:rPr>
              <a:t>Based on past usage, it will cost around $0.98/</a:t>
            </a:r>
            <a:r>
              <a:rPr lang="en-AU" sz="1800" dirty="0" err="1" smtClean="0">
                <a:latin typeface="+mj-lt"/>
              </a:rPr>
              <a:t>kL</a:t>
            </a:r>
            <a:r>
              <a:rPr lang="en-AU" sz="1800" dirty="0" smtClean="0">
                <a:latin typeface="+mj-lt"/>
              </a:rPr>
              <a:t> for Burke Shire households</a:t>
            </a:r>
          </a:p>
          <a:p>
            <a:r>
              <a:rPr lang="en-AU" sz="2000" dirty="0" smtClean="0">
                <a:latin typeface="+mj-lt"/>
              </a:rPr>
              <a:t>To help with the introduction of the new scheme, Council is undertaking several initiatives to help residents better understand and manage their water use</a:t>
            </a:r>
          </a:p>
        </p:txBody>
      </p:sp>
    </p:spTree>
    <p:extLst>
      <p:ext uri="{BB962C8B-B14F-4D97-AF65-F5344CB8AC3E}">
        <p14:creationId xmlns:p14="http://schemas.microsoft.com/office/powerpoint/2010/main" val="1651570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normAutofit/>
          </a:bodyPr>
          <a:lstStyle/>
          <a:p>
            <a:r>
              <a:rPr lang="en-AU" dirty="0" smtClean="0"/>
              <a:t>Council Initiatives</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r>
              <a:rPr lang="en-AU" sz="2000" dirty="0" smtClean="0">
                <a:latin typeface="+mj-lt"/>
              </a:rPr>
              <a:t>Free water consumption for the month of July</a:t>
            </a:r>
          </a:p>
          <a:p>
            <a:pPr lvl="1"/>
            <a:r>
              <a:rPr lang="en-AU" sz="1600" dirty="0" smtClean="0">
                <a:latin typeface="+mj-lt"/>
              </a:rPr>
              <a:t>To give everyone time to look at their usage and fix any issues, your water consumption for the 2014/15 financial year will only count from 1 August 2014</a:t>
            </a:r>
          </a:p>
          <a:p>
            <a:r>
              <a:rPr lang="en-AU" sz="1900" dirty="0" smtClean="0"/>
              <a:t>Education sessions, like this one</a:t>
            </a:r>
          </a:p>
          <a:p>
            <a:r>
              <a:rPr lang="en-AU" sz="1900" dirty="0" smtClean="0"/>
              <a:t>Water-wise resources on the Burke Shire Council Website</a:t>
            </a:r>
          </a:p>
          <a:p>
            <a:pPr lvl="1"/>
            <a:r>
              <a:rPr lang="en-AU" sz="1600" dirty="0" smtClean="0"/>
              <a:t>For people who can’t make it to these sessions, or want additional information, a number of resources will be freely available on the Council website</a:t>
            </a:r>
          </a:p>
          <a:p>
            <a:r>
              <a:rPr lang="en-AU" sz="1900" dirty="0" smtClean="0"/>
              <a:t>Free In-Home Water-Wise Checks</a:t>
            </a:r>
          </a:p>
          <a:p>
            <a:pPr lvl="1"/>
            <a:r>
              <a:rPr lang="en-AU" sz="1600" dirty="0" smtClean="0"/>
              <a:t>Council will be offering free water audits; during these Council officers will show you how to find and read your meter, help you with identifying any concealed leaks, as well as fixing minor leaks around your home and identifying any larger leaks or issues you may have so you can address them</a:t>
            </a:r>
          </a:p>
        </p:txBody>
      </p:sp>
    </p:spTree>
    <p:extLst>
      <p:ext uri="{BB962C8B-B14F-4D97-AF65-F5344CB8AC3E}">
        <p14:creationId xmlns:p14="http://schemas.microsoft.com/office/powerpoint/2010/main" val="281852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R 1002025 Letterhead_HR"/>
          <p:cNvPicPr/>
          <p:nvPr/>
        </p:nvPicPr>
        <p:blipFill rotWithShape="1">
          <a:blip r:embed="rId2">
            <a:extLst>
              <a:ext uri="{28A0092B-C50C-407E-A947-70E740481C1C}">
                <a14:useLocalDpi xmlns:a14="http://schemas.microsoft.com/office/drawing/2010/main" val="0"/>
              </a:ext>
            </a:extLst>
          </a:blip>
          <a:srcRect l="2679" t="12949" r="2558" b="84612"/>
          <a:stretch/>
        </p:blipFill>
        <p:spPr bwMode="auto">
          <a:xfrm>
            <a:off x="0" y="-27384"/>
            <a:ext cx="9144000" cy="332976"/>
          </a:xfrm>
          <a:prstGeom prst="rect">
            <a:avLst/>
          </a:prstGeom>
          <a:noFill/>
        </p:spPr>
      </p:pic>
      <p:pic>
        <p:nvPicPr>
          <p:cNvPr id="4" name="Picture 3" descr="BUR 1002025 Letterhead_HR"/>
          <p:cNvPicPr/>
          <p:nvPr/>
        </p:nvPicPr>
        <p:blipFill rotWithShape="1">
          <a:blip r:embed="rId2">
            <a:extLst>
              <a:ext uri="{28A0092B-C50C-407E-A947-70E740481C1C}">
                <a14:useLocalDpi xmlns:a14="http://schemas.microsoft.com/office/drawing/2010/main" val="0"/>
              </a:ext>
            </a:extLst>
          </a:blip>
          <a:srcRect l="2663" t="85233" r="2880" b="1972"/>
          <a:stretch/>
        </p:blipFill>
        <p:spPr bwMode="auto">
          <a:xfrm>
            <a:off x="-36512" y="5125967"/>
            <a:ext cx="9180512" cy="1759417"/>
          </a:xfrm>
          <a:prstGeom prst="rect">
            <a:avLst/>
          </a:prstGeom>
          <a:noFill/>
        </p:spPr>
      </p:pic>
      <p:sp>
        <p:nvSpPr>
          <p:cNvPr id="2" name="Title 1"/>
          <p:cNvSpPr>
            <a:spLocks noGrp="1"/>
          </p:cNvSpPr>
          <p:nvPr>
            <p:ph type="title"/>
          </p:nvPr>
        </p:nvSpPr>
        <p:spPr>
          <a:xfrm>
            <a:off x="457200" y="341784"/>
            <a:ext cx="8229600" cy="1143000"/>
          </a:xfrm>
        </p:spPr>
        <p:txBody>
          <a:bodyPr>
            <a:normAutofit/>
          </a:bodyPr>
          <a:lstStyle/>
          <a:p>
            <a:r>
              <a:rPr lang="en-AU" dirty="0" smtClean="0"/>
              <a:t>Council Initiatives</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pPr marL="0" indent="0">
              <a:buNone/>
            </a:pPr>
            <a:r>
              <a:rPr lang="en-AU" sz="2000" dirty="0" smtClean="0">
                <a:latin typeface="+mj-lt"/>
              </a:rPr>
              <a:t>In addition to support for ratepayers, Council is looking at number of water- and cost-saving internal programs, including:</a:t>
            </a:r>
          </a:p>
          <a:p>
            <a:r>
              <a:rPr lang="en-AU" sz="2000" dirty="0" smtClean="0"/>
              <a:t>Switching from chlorine- to salt-based water treatment to reduce costs and produce better quality water</a:t>
            </a:r>
          </a:p>
          <a:p>
            <a:r>
              <a:rPr lang="en-AU" sz="2000" dirty="0" smtClean="0"/>
              <a:t>Solar </a:t>
            </a:r>
            <a:r>
              <a:rPr lang="en-AU" sz="2000" dirty="0"/>
              <a:t>power for Gregory Water Treatment </a:t>
            </a:r>
            <a:r>
              <a:rPr lang="en-AU" sz="2000" dirty="0" smtClean="0"/>
              <a:t>Plant, which </a:t>
            </a:r>
            <a:r>
              <a:rPr lang="en-AU" sz="2000" dirty="0"/>
              <a:t>could save $100,000/year on </a:t>
            </a:r>
            <a:r>
              <a:rPr lang="en-AU" sz="2000" dirty="0" smtClean="0"/>
              <a:t>diesel</a:t>
            </a:r>
            <a:endParaRPr lang="en-AU" sz="2000" dirty="0"/>
          </a:p>
          <a:p>
            <a:r>
              <a:rPr lang="en-AU" sz="2000" dirty="0" smtClean="0"/>
              <a:t>Tighter </a:t>
            </a:r>
            <a:r>
              <a:rPr lang="en-AU" sz="2000" dirty="0"/>
              <a:t>scheduling of park sprinklers to reduce the amount of water needed to keep our public spaces </a:t>
            </a:r>
            <a:r>
              <a:rPr lang="en-AU" sz="2000" dirty="0" smtClean="0"/>
              <a:t>green</a:t>
            </a:r>
          </a:p>
          <a:p>
            <a:r>
              <a:rPr lang="en-AU" sz="2000" dirty="0" smtClean="0"/>
              <a:t>Locating and repairing known leaks in Council water infrastructure</a:t>
            </a:r>
          </a:p>
          <a:p>
            <a:r>
              <a:rPr lang="en-AU" sz="2000" dirty="0" smtClean="0"/>
              <a:t>Improved management procedures for water pump operation</a:t>
            </a:r>
          </a:p>
          <a:p>
            <a:pPr lvl="1"/>
            <a:endParaRPr lang="en-AU" sz="1600" dirty="0"/>
          </a:p>
          <a:p>
            <a:endParaRPr lang="en-AU" sz="1600" dirty="0" smtClean="0">
              <a:solidFill>
                <a:srgbClr val="FF0000"/>
              </a:solidFill>
            </a:endParaRPr>
          </a:p>
        </p:txBody>
      </p:sp>
    </p:spTree>
    <p:extLst>
      <p:ext uri="{BB962C8B-B14F-4D97-AF65-F5344CB8AC3E}">
        <p14:creationId xmlns:p14="http://schemas.microsoft.com/office/powerpoint/2010/main" val="382304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1386</Words>
  <Application>Microsoft Office PowerPoint</Application>
  <PresentationFormat>On-screen Show (4:3)</PresentationFormat>
  <Paragraphs>116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Burke Shire’s Water Wise Future</vt:lpstr>
      <vt:lpstr>Background</vt:lpstr>
      <vt:lpstr>Background</vt:lpstr>
      <vt:lpstr>Background</vt:lpstr>
      <vt:lpstr>Background</vt:lpstr>
      <vt:lpstr>How Rates Are Charged</vt:lpstr>
      <vt:lpstr>Quick Facts About The New Scheme</vt:lpstr>
      <vt:lpstr>Council Initiatives</vt:lpstr>
      <vt:lpstr>Council Initiatives</vt:lpstr>
      <vt:lpstr>Water Wise Tips</vt:lpstr>
      <vt:lpstr>Water Wise Tips</vt:lpstr>
      <vt:lpstr>Water Wise Tips</vt:lpstr>
      <vt:lpstr>Water Wise Tips</vt:lpstr>
      <vt:lpstr>Water Wise Tips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Burke Shire’s Water Wise Future</dc:title>
  <dc:creator>Nils Hay</dc:creator>
  <cp:lastModifiedBy>Nils Hay</cp:lastModifiedBy>
  <cp:revision>15</cp:revision>
  <dcterms:created xsi:type="dcterms:W3CDTF">2014-07-03T00:36:49Z</dcterms:created>
  <dcterms:modified xsi:type="dcterms:W3CDTF">2014-07-09T22:54:57Z</dcterms:modified>
</cp:coreProperties>
</file>